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446600" y="1289808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>
                <a:latin typeface="Book Antiqua" panose="02040602050305030304" pitchFamily="18" charset="0"/>
              </a:rPr>
              <a:t>Program Ograniczania Niskiej Emisji dla gminy Kobierzyce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Dofinansowanie wymiany kotłów </a:t>
            </a:r>
          </a:p>
        </p:txBody>
      </p:sp>
    </p:spTree>
    <p:extLst>
      <p:ext uri="{BB962C8B-B14F-4D97-AF65-F5344CB8AC3E}">
        <p14:creationId xmlns:p14="http://schemas.microsoft.com/office/powerpoint/2010/main" val="2671616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latin typeface="Book Antiqua" panose="02040602050305030304" pitchFamily="18" charset="0"/>
              </a:rPr>
              <a:t>Założenia programu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>
                <a:latin typeface="Book Antiqua" panose="02040602050305030304" pitchFamily="18" charset="0"/>
              </a:rPr>
              <a:t>Program ma na celu realizacje zadań z zakresu ochrony środowiska obejmujących trwałą zmianę systemu ogrzewania opartego na paliwie stałym na zainstalowanie ogrzewania w budynku mieszkalnym:</a:t>
            </a:r>
          </a:p>
          <a:p>
            <a:r>
              <a:rPr lang="pl-PL" dirty="0">
                <a:latin typeface="Book Antiqua" panose="02040602050305030304" pitchFamily="18" charset="0"/>
              </a:rPr>
              <a:t> gazowego,</a:t>
            </a:r>
          </a:p>
          <a:p>
            <a:r>
              <a:rPr lang="pl-PL" dirty="0">
                <a:latin typeface="Book Antiqua" panose="02040602050305030304" pitchFamily="18" charset="0"/>
              </a:rPr>
              <a:t>na paliwo stałe w tym węgiel i biomasę spalanych w kotłach spełniających normy klasy 5 PN-EN 303-5:2012,</a:t>
            </a:r>
          </a:p>
          <a:p>
            <a:r>
              <a:rPr lang="pl-PL" dirty="0">
                <a:latin typeface="Book Antiqua" panose="02040602050305030304" pitchFamily="18" charset="0"/>
              </a:rPr>
              <a:t>olejowego</a:t>
            </a:r>
          </a:p>
          <a:p>
            <a:r>
              <a:rPr lang="pl-PL" dirty="0">
                <a:latin typeface="Book Antiqua" panose="02040602050305030304" pitchFamily="18" charset="0"/>
              </a:rPr>
              <a:t>elektrycznego</a:t>
            </a:r>
          </a:p>
          <a:p>
            <a:r>
              <a:rPr lang="pl-PL" dirty="0">
                <a:latin typeface="Book Antiqua" panose="02040602050305030304" pitchFamily="18" charset="0"/>
              </a:rPr>
              <a:t>Ogrzewania wykorzystującego  odnawialne źródła energii takie jak pompy ciepła, system fotowoltaiczny – pod warunkiem wykorzystania ich do ogrzewania. </a:t>
            </a:r>
          </a:p>
        </p:txBody>
      </p:sp>
    </p:spTree>
    <p:extLst>
      <p:ext uri="{BB962C8B-B14F-4D97-AF65-F5344CB8AC3E}">
        <p14:creationId xmlns:p14="http://schemas.microsoft.com/office/powerpoint/2010/main" val="191913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latin typeface="Book Antiqua" panose="02040602050305030304" pitchFamily="18" charset="0"/>
              </a:rPr>
              <a:t>Założenia programu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Program zakłada zwrot 50 %  poniesionych kosztów kwalifikowanych, kwota dotacji nie może przekroczyć:</a:t>
            </a:r>
          </a:p>
          <a:p>
            <a:r>
              <a:rPr lang="pl-PL" dirty="0"/>
              <a:t>A) w przypadku osób fizycznych, zamieszkujących domy jednorodzinne oraz właścicieli lokali mieszkalnych posiadających indywidualne źródło ogrzewania – 10 000zł,</a:t>
            </a:r>
          </a:p>
          <a:p>
            <a:r>
              <a:rPr lang="pl-PL" dirty="0"/>
              <a:t>B) w przypadku Wspólnot i Spółdzielni mieszkaniowych, zarządzających budynkami wielorodzinnymi wysokość maksymalna dotacji stanowić będzie iloczyn obsługiwanych mieszkań oraz kwoty 4 000 zł </a:t>
            </a:r>
          </a:p>
        </p:txBody>
      </p:sp>
    </p:spTree>
    <p:extLst>
      <p:ext uri="{BB962C8B-B14F-4D97-AF65-F5344CB8AC3E}">
        <p14:creationId xmlns:p14="http://schemas.microsoft.com/office/powerpoint/2010/main" val="255458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latin typeface="Book Antiqua" panose="02040602050305030304" pitchFamily="18" charset="0"/>
              </a:rPr>
              <a:t>Beneficjenci programu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	Wnioskodawcą może być:</a:t>
            </a:r>
          </a:p>
          <a:p>
            <a:r>
              <a:rPr lang="pl-PL" dirty="0"/>
              <a:t>Osoba fizyczna posiadająca prawo własności do nieruchomości, w tym Osoba fizyczna prowadząca działalność gospodarczą (po złożeniu oświadczenia o pomocy de </a:t>
            </a:r>
            <a:r>
              <a:rPr lang="pl-PL" dirty="0" err="1"/>
              <a:t>minimis</a:t>
            </a:r>
            <a:r>
              <a:rPr lang="pl-PL" dirty="0"/>
              <a:t>)</a:t>
            </a:r>
          </a:p>
          <a:p>
            <a:r>
              <a:rPr lang="pl-PL" dirty="0"/>
              <a:t>Wspólnota mieszkaniowa posiadająca stosowną uchwałę dot.  Zgody mieszkańców na wymianę źródła ogrzewania,</a:t>
            </a:r>
          </a:p>
          <a:p>
            <a:r>
              <a:rPr lang="pl-PL" dirty="0"/>
              <a:t>Spółdzielnia mieszkaniowa,</a:t>
            </a:r>
          </a:p>
        </p:txBody>
      </p:sp>
    </p:spTree>
    <p:extLst>
      <p:ext uri="{BB962C8B-B14F-4D97-AF65-F5344CB8AC3E}">
        <p14:creationId xmlns:p14="http://schemas.microsoft.com/office/powerpoint/2010/main" val="368654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b="1" dirty="0">
                <a:latin typeface="Book Antiqua" panose="02040602050305030304" pitchFamily="18" charset="0"/>
              </a:rPr>
              <a:t>Kotły kwalifikowane do wymiany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Kotły kwalifikowane do wymiany to kotły opalane paliwem stałym w szczególności węglem  nie spełniające normy klasy 5  PN-EN 303-5:2012, </a:t>
            </a:r>
          </a:p>
          <a:p>
            <a:r>
              <a:rPr lang="pl-PL" dirty="0"/>
              <a:t>Program nie dopuszcza wymiany np. kotła gazowego na nowszy kocioł gazowy lub kotła gazowego na np. kocioł klasy 5 wykorzystujący paliwo stałe,</a:t>
            </a:r>
          </a:p>
          <a:p>
            <a:r>
              <a:rPr lang="pl-PL" dirty="0"/>
              <a:t>Program nie dopuszcza dofinansowania do instalacji montowanej w nowo wybudowanym budynku, w których nie było dotychczas źródła ciepła,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0640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latin typeface="Book Antiqua" panose="02040602050305030304" pitchFamily="18" charset="0"/>
              </a:rPr>
              <a:t>Koszty kwalifikowane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89212" y="1417739"/>
            <a:ext cx="8915400" cy="497467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l-PL" sz="2600" b="1" dirty="0"/>
              <a:t>Zakres kosztów kwalifikowanych obejmuje:</a:t>
            </a:r>
          </a:p>
          <a:p>
            <a:r>
              <a:rPr lang="pl-PL" sz="2600" dirty="0"/>
              <a:t>demontaż starego źródła ciepła,</a:t>
            </a:r>
          </a:p>
          <a:p>
            <a:r>
              <a:rPr lang="pl-PL" sz="2600" dirty="0"/>
              <a:t>zakup i montaż nowego źródła ciepła,</a:t>
            </a:r>
          </a:p>
          <a:p>
            <a:r>
              <a:rPr lang="pl-PL" sz="2600" dirty="0"/>
              <a:t>koszt przygotowania dokumentacji technicznej w tym geologicznej potrzebnej do realizacji zadania,</a:t>
            </a:r>
          </a:p>
          <a:p>
            <a:r>
              <a:rPr lang="pl-PL" sz="2600" dirty="0"/>
              <a:t>koszt demontażu starego źródła ciepła zasilanego paliwem stałym lub biomasą,</a:t>
            </a:r>
          </a:p>
          <a:p>
            <a:r>
              <a:rPr lang="pl-PL" sz="2600" dirty="0"/>
              <a:t>koszt zakupu i montażu nowego źródła ciepła,</a:t>
            </a:r>
          </a:p>
          <a:p>
            <a:r>
              <a:rPr lang="pl-PL" sz="2600" dirty="0"/>
              <a:t>koszt zakupu i montażu nowej instalacji technologicznej kotłowni wraz z niezbędną aparaturą, kontrolno-pomiarową, instalacją elektryczną w obrębie kotłowni, zbiornikiem na paliwo oraz zbiornikiem odprowadzania spalin- w przypadku kotłowni zasilających w ciepło budynki wielorodzinne,</a:t>
            </a:r>
          </a:p>
          <a:p>
            <a:r>
              <a:rPr lang="pl-PL" sz="2600" dirty="0"/>
              <a:t>koszt zakupu i montażu źródła energii z OZE,</a:t>
            </a:r>
          </a:p>
          <a:p>
            <a:r>
              <a:rPr lang="pl-PL" sz="2600" dirty="0"/>
              <a:t>koszt zakupu i montażu wewnętrznej instalacji gazowej: za licznikiem,</a:t>
            </a:r>
          </a:p>
          <a:p>
            <a:r>
              <a:rPr lang="pl-PL" sz="2600" dirty="0"/>
              <a:t>zbiornik na ciepłą wodę użytkową, </a:t>
            </a:r>
          </a:p>
          <a:p>
            <a:r>
              <a:rPr lang="pl-PL" sz="2600" dirty="0"/>
              <a:t>koszt zakupu i montażu wkładów kominowych,</a:t>
            </a:r>
          </a:p>
          <a:p>
            <a:r>
              <a:rPr lang="pl-PL" sz="2600" dirty="0"/>
              <a:t>koszt wykonania odwiertów w przypadku pomp ciepła,</a:t>
            </a:r>
          </a:p>
          <a:p>
            <a:r>
              <a:rPr lang="pl-PL" sz="2600" dirty="0"/>
              <a:t>koszt przyłączy ponoszony przez Wnioskodawcę.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3491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latin typeface="Book Antiqua" panose="02040602050305030304" pitchFamily="18" charset="0"/>
              </a:rPr>
              <a:t>Planowane środki finansowe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Planowane środki finansowe  przeznaczone na realizacje programu </a:t>
            </a:r>
          </a:p>
          <a:p>
            <a:pPr marL="0" indent="0" algn="ctr">
              <a:buNone/>
            </a:pPr>
            <a:r>
              <a:rPr lang="pl-PL" dirty="0"/>
              <a:t> ok </a:t>
            </a:r>
            <a:r>
              <a:rPr lang="pl-PL" b="1" dirty="0"/>
              <a:t>1 000 000 zł </a:t>
            </a:r>
            <a:r>
              <a:rPr lang="pl-PL" dirty="0"/>
              <a:t>rocznie. </a:t>
            </a:r>
          </a:p>
          <a:p>
            <a:pPr marL="0" indent="0" algn="ctr">
              <a:buNone/>
            </a:pPr>
            <a:r>
              <a:rPr lang="pl-PL" dirty="0"/>
              <a:t>W bieżącym roku planowane jest przeznaczenie ok </a:t>
            </a:r>
            <a:r>
              <a:rPr lang="pl-PL" b="1" dirty="0"/>
              <a:t>300 000 zł </a:t>
            </a:r>
            <a:r>
              <a:rPr lang="pl-PL" dirty="0"/>
              <a:t>w związku z planowanym rozpoczęciem funkcjonowania programu w połowie roku 2017r.   </a:t>
            </a:r>
          </a:p>
        </p:txBody>
      </p:sp>
    </p:spTree>
    <p:extLst>
      <p:ext uri="{BB962C8B-B14F-4D97-AF65-F5344CB8AC3E}">
        <p14:creationId xmlns:p14="http://schemas.microsoft.com/office/powerpoint/2010/main" val="2806461277"/>
      </p:ext>
    </p:extLst>
  </p:cSld>
  <p:clrMapOvr>
    <a:masterClrMapping/>
  </p:clrMapOvr>
</p:sld>
</file>

<file path=ppt/theme/theme1.xml><?xml version="1.0" encoding="utf-8"?>
<a:theme xmlns:a="http://schemas.openxmlformats.org/drawingml/2006/main" name="Smuga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840</TotalTime>
  <Words>390</Words>
  <Application>Microsoft Office PowerPoint</Application>
  <PresentationFormat>Panoramiczny</PresentationFormat>
  <Paragraphs>40</Paragraphs>
  <Slides>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12" baseType="lpstr">
      <vt:lpstr>Arial</vt:lpstr>
      <vt:lpstr>Book Antiqua</vt:lpstr>
      <vt:lpstr>Century Gothic</vt:lpstr>
      <vt:lpstr>Wingdings 3</vt:lpstr>
      <vt:lpstr>Smuga</vt:lpstr>
      <vt:lpstr>Program Ograniczania Niskiej Emisji dla gminy Kobierzyce</vt:lpstr>
      <vt:lpstr>Założenia programu </vt:lpstr>
      <vt:lpstr>Założenia programu </vt:lpstr>
      <vt:lpstr>Beneficjenci programu </vt:lpstr>
      <vt:lpstr>Kotły kwalifikowane do wymiany</vt:lpstr>
      <vt:lpstr>Koszty kwalifikowane </vt:lpstr>
      <vt:lpstr>Planowane środki finansowe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Ograniczania Niskiej Emisji dla gminy Kobierzyce</dc:title>
  <dc:creator>Hanna Michalak</dc:creator>
  <cp:lastModifiedBy>Hanna Michalak</cp:lastModifiedBy>
  <cp:revision>23</cp:revision>
  <dcterms:created xsi:type="dcterms:W3CDTF">2017-04-13T10:33:17Z</dcterms:created>
  <dcterms:modified xsi:type="dcterms:W3CDTF">2017-05-26T05:43:36Z</dcterms:modified>
</cp:coreProperties>
</file>